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A455"/>
    <a:srgbClr val="FF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20/9/2022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48644834/figure/fig3/AS:985826624303105@1612050791904/Schematic-representation-of-epidermis-layer-of-human-skin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hysiology.med.uoa.gr/fileadmin/physiology.med.uoa.gr/uploads/Parousiaseis/Antoniou/1.pdf" TargetMode="External"/><Relationship Id="rId7" Type="http://schemas.openxmlformats.org/officeDocument/2006/relationships/hyperlink" Target="https://www.istockphoto.com/it/vettoriale/cella-nellepidermide-gm535022805-56902724" TargetMode="External"/><Relationship Id="rId2" Type="http://schemas.openxmlformats.org/officeDocument/2006/relationships/hyperlink" Target="file:///C:\Users\user\Desktop\24-0417_Dermatologia_G-EPAL_Vivlio-Mathiti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esearchgate.net/publication/348644834/figure/fig3/AS:985826624303105@1612050791904/Schematic-representation-of-epidermis-layer-of-human-skin.png" TargetMode="External"/><Relationship Id="rId5" Type="http://schemas.openxmlformats.org/officeDocument/2006/relationships/hyperlink" Target="https://player.slideplayer.gr/11/3095276/data/images/img11.jpg" TargetMode="External"/><Relationship Id="rId4" Type="http://schemas.openxmlformats.org/officeDocument/2006/relationships/hyperlink" Target="https://player.slideplayer.gr/16/4870046/data/images/img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l-GR" b="1" i="1" u="sng" dirty="0" smtClean="0">
                <a:solidFill>
                  <a:srgbClr val="C00000"/>
                </a:solidFill>
              </a:rPr>
              <a:t>Η επιδερμίδα</a:t>
            </a:r>
            <a:endParaRPr lang="el-GR" b="1" i="1" u="sng" dirty="0">
              <a:solidFill>
                <a:srgbClr val="C00000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49" y="1121405"/>
            <a:ext cx="5086379" cy="5115907"/>
          </a:xfrm>
          <a:prstGeom prst="rect">
            <a:avLst/>
          </a:prstGeom>
        </p:spPr>
      </p:pic>
      <p:sp>
        <p:nvSpPr>
          <p:cNvPr id="3" name="2 - Ορθογώνιο"/>
          <p:cNvSpPr/>
          <p:nvPr/>
        </p:nvSpPr>
        <p:spPr>
          <a:xfrm>
            <a:off x="467544" y="1196752"/>
            <a:ext cx="29523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Είναι η εξωτερική λεπτή προστατευτική στιβάδα του δέρματος των </a:t>
            </a:r>
            <a:r>
              <a:rPr lang="el-GR" sz="3200" u="sng" dirty="0" smtClean="0">
                <a:solidFill>
                  <a:srgbClr val="C00000"/>
                </a:solidFill>
              </a:rPr>
              <a:t>ζώων</a:t>
            </a:r>
            <a:r>
              <a:rPr lang="el-GR" sz="3200" dirty="0" smtClean="0"/>
              <a:t> και του </a:t>
            </a:r>
            <a:r>
              <a:rPr lang="el-GR" sz="3200" u="sng" dirty="0" smtClean="0">
                <a:solidFill>
                  <a:srgbClr val="C00000"/>
                </a:solidFill>
              </a:rPr>
              <a:t>ανθρώπου.</a:t>
            </a:r>
          </a:p>
          <a:p>
            <a:endParaRPr lang="el-GR" dirty="0" smtClean="0"/>
          </a:p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23928" y="634484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https://player.slideplayer.gr/16/4870046/data/images/img1.jpg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167026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3" t="10469" r="17460" b="8920"/>
          <a:stretch/>
        </p:blipFill>
        <p:spPr>
          <a:xfrm>
            <a:off x="3823072" y="2940557"/>
            <a:ext cx="3016672" cy="3604255"/>
          </a:xfrm>
          <a:prstGeom prst="rect">
            <a:avLst/>
          </a:prstGeom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147248" cy="868958"/>
          </a:xfrm>
        </p:spPr>
        <p:txBody>
          <a:bodyPr>
            <a:normAutofit/>
          </a:bodyPr>
          <a:lstStyle/>
          <a:p>
            <a:r>
              <a:rPr lang="el-GR" sz="2800" b="1" i="1" u="sng" dirty="0" smtClean="0">
                <a:solidFill>
                  <a:srgbClr val="C00000"/>
                </a:solidFill>
              </a:rPr>
              <a:t>Οι στιβάδες της επιδερμίδας είναι:</a:t>
            </a:r>
            <a:endParaRPr lang="el-GR" sz="2800" b="1" i="1" dirty="0">
              <a:solidFill>
                <a:srgbClr val="C00000"/>
              </a:solidFill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928662" y="1285860"/>
            <a:ext cx="7929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Βασική ή μητρική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Μαλπιγιανή ή ακανθωτή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Κοκκώδης ή κοκκιώδης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Διαυγής (παλάμες - πέλματα)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Κεράτινη</a:t>
            </a:r>
            <a:endParaRPr lang="el-G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3716006" y="6269424"/>
            <a:ext cx="43891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https://player.slideplayer.gr/11/3095276/data/images/img11.jpg</a:t>
            </a:r>
            <a:endParaRPr lang="el-GR" sz="900" dirty="0"/>
          </a:p>
        </p:txBody>
      </p:sp>
      <p:cxnSp>
        <p:nvCxnSpPr>
          <p:cNvPr id="8" name="Ευθεία γραμμή σύνδεσης 7"/>
          <p:cNvCxnSpPr/>
          <p:nvPr/>
        </p:nvCxnSpPr>
        <p:spPr>
          <a:xfrm flipV="1">
            <a:off x="2987824" y="5085184"/>
            <a:ext cx="835248" cy="72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2987824" y="5161838"/>
            <a:ext cx="835248" cy="9314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27534" y="4971797"/>
            <a:ext cx="2059162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Βασική στιβάδα</a:t>
            </a:r>
            <a:endParaRPr lang="el-GR" dirty="0"/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 flipV="1">
            <a:off x="6855981" y="3907851"/>
            <a:ext cx="697136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 flipH="1">
            <a:off x="6868533" y="4196571"/>
            <a:ext cx="684584" cy="4913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524328" y="3930148"/>
            <a:ext cx="1153900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Ακανθωτή</a:t>
            </a:r>
          </a:p>
          <a:p>
            <a:r>
              <a:rPr lang="el-GR" dirty="0" smtClean="0"/>
              <a:t>στιβάδα</a:t>
            </a:r>
            <a:endParaRPr lang="el-GR" dirty="0"/>
          </a:p>
        </p:txBody>
      </p:sp>
      <p:cxnSp>
        <p:nvCxnSpPr>
          <p:cNvPr id="20" name="Ευθεία γραμμή σύνδεσης 19"/>
          <p:cNvCxnSpPr/>
          <p:nvPr/>
        </p:nvCxnSpPr>
        <p:spPr>
          <a:xfrm flipV="1">
            <a:off x="2399693" y="3617007"/>
            <a:ext cx="1423379" cy="6407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V="1">
            <a:off x="2433229" y="4191580"/>
            <a:ext cx="1389843" cy="59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350657" y="3868413"/>
            <a:ext cx="1278632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Κοκκώδης</a:t>
            </a:r>
          </a:p>
          <a:p>
            <a:r>
              <a:rPr lang="el-GR" dirty="0" smtClean="0"/>
              <a:t>στιβάδα</a:t>
            </a:r>
            <a:endParaRPr lang="el-GR" dirty="0"/>
          </a:p>
        </p:txBody>
      </p:sp>
      <p:cxnSp>
        <p:nvCxnSpPr>
          <p:cNvPr id="29" name="Ευθεία γραμμή σύνδεσης 28"/>
          <p:cNvCxnSpPr/>
          <p:nvPr/>
        </p:nvCxnSpPr>
        <p:spPr>
          <a:xfrm>
            <a:off x="6839744" y="3035567"/>
            <a:ext cx="801084" cy="2816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Ευθεία γραμμή σύνδεσης 31"/>
          <p:cNvCxnSpPr/>
          <p:nvPr/>
        </p:nvCxnSpPr>
        <p:spPr>
          <a:xfrm flipH="1">
            <a:off x="6839744" y="3317185"/>
            <a:ext cx="801084" cy="1382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27789" y="3004324"/>
            <a:ext cx="1037400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/>
              <a:t>Κεράτινη</a:t>
            </a:r>
          </a:p>
          <a:p>
            <a:r>
              <a:rPr lang="el-GR" dirty="0" smtClean="0"/>
              <a:t>στιβάδα</a:t>
            </a:r>
            <a:endParaRPr lang="el-GR" dirty="0"/>
          </a:p>
        </p:txBody>
      </p:sp>
      <p:cxnSp>
        <p:nvCxnSpPr>
          <p:cNvPr id="45" name="Ευθεία γραμμή σύνδεσης 44"/>
          <p:cNvCxnSpPr>
            <a:endCxn id="46" idx="1"/>
          </p:cNvCxnSpPr>
          <p:nvPr/>
        </p:nvCxnSpPr>
        <p:spPr>
          <a:xfrm flipV="1">
            <a:off x="6839744" y="5625244"/>
            <a:ext cx="631245" cy="23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470989" y="5302078"/>
            <a:ext cx="1153900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Βασική μεμβράνη</a:t>
            </a:r>
            <a:endParaRPr lang="el-GR" dirty="0"/>
          </a:p>
        </p:txBody>
      </p:sp>
      <p:cxnSp>
        <p:nvCxnSpPr>
          <p:cNvPr id="48" name="Ευθεία γραμμή σύνδεσης 47"/>
          <p:cNvCxnSpPr/>
          <p:nvPr/>
        </p:nvCxnSpPr>
        <p:spPr>
          <a:xfrm flipH="1">
            <a:off x="2987824" y="3590582"/>
            <a:ext cx="8352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181967" y="3251591"/>
            <a:ext cx="1403332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Διαυγής</a:t>
            </a:r>
          </a:p>
          <a:p>
            <a:r>
              <a:rPr lang="el-GR" dirty="0" smtClean="0"/>
              <a:t>στιβάδα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258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i="1" u="sng" dirty="0" smtClean="0">
                <a:solidFill>
                  <a:srgbClr val="C00000"/>
                </a:solidFill>
              </a:rPr>
              <a:t>Η επιδερμίδα αποτελείται:</a:t>
            </a:r>
            <a:endParaRPr lang="el-GR" sz="2800" b="1" i="1" u="sng" dirty="0">
              <a:solidFill>
                <a:srgbClr val="C00000"/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539552" y="1052736"/>
            <a:ext cx="288032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  <a:buFont typeface="Wingdings" pitchFamily="2" charset="2"/>
              <a:buChar char="v"/>
            </a:pPr>
            <a:r>
              <a:rPr lang="el-GR" sz="2200" dirty="0" smtClean="0"/>
              <a:t>κυρίως </a:t>
            </a:r>
            <a:r>
              <a:rPr lang="el-GR" sz="2200" dirty="0"/>
              <a:t>από</a:t>
            </a:r>
            <a:r>
              <a:rPr lang="en-US" sz="2200" dirty="0"/>
              <a:t> </a:t>
            </a:r>
            <a:r>
              <a:rPr lang="el-GR" sz="2200" dirty="0"/>
              <a:t>επίπεδα </a:t>
            </a:r>
            <a:r>
              <a:rPr lang="el-GR" sz="2200" dirty="0" smtClean="0"/>
              <a:t>νεκρά </a:t>
            </a:r>
            <a:r>
              <a:rPr lang="el-GR" sz="2200" b="1" i="1" u="sng" dirty="0" smtClean="0">
                <a:solidFill>
                  <a:srgbClr val="002060"/>
                </a:solidFill>
              </a:rPr>
              <a:t>κερατινοκύτταρα</a:t>
            </a:r>
            <a:endParaRPr lang="el-GR" sz="2200" b="1" i="1" u="sng" dirty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el-GR" sz="2200" dirty="0"/>
              <a:t>Περιλαμβάνει επίσης</a:t>
            </a:r>
            <a:r>
              <a:rPr lang="el-GR" sz="2200" dirty="0" smtClean="0"/>
              <a:t>:</a:t>
            </a:r>
            <a:endParaRPr lang="el-GR" sz="2200" dirty="0"/>
          </a:p>
          <a:p>
            <a:pPr algn="just">
              <a:buFont typeface="Wingdings" pitchFamily="2" charset="2"/>
              <a:buChar char="v"/>
              <a:defRPr/>
            </a:pPr>
            <a:r>
              <a:rPr lang="el-GR" sz="2200" b="1" i="1" u="sng" dirty="0">
                <a:solidFill>
                  <a:srgbClr val="002060"/>
                </a:solidFill>
              </a:rPr>
              <a:t>Μελανινοκύτταρα</a:t>
            </a:r>
            <a:r>
              <a:rPr lang="el-GR" sz="2200" dirty="0">
                <a:solidFill>
                  <a:srgbClr val="002060"/>
                </a:solidFill>
              </a:rPr>
              <a:t> </a:t>
            </a:r>
            <a:r>
              <a:rPr lang="el-GR" sz="2200" dirty="0"/>
              <a:t>(υπεύθυνα για το χρώμα του δέρματος)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l-GR" sz="2200" b="1" i="1" u="sng" dirty="0">
                <a:solidFill>
                  <a:srgbClr val="002060"/>
                </a:solidFill>
              </a:rPr>
              <a:t>Κύτταρα </a:t>
            </a:r>
            <a:r>
              <a:rPr lang="en-US" sz="2200" b="1" i="1" u="sng" dirty="0">
                <a:solidFill>
                  <a:srgbClr val="002060"/>
                </a:solidFill>
              </a:rPr>
              <a:t>Langerhans</a:t>
            </a:r>
            <a:r>
              <a:rPr lang="el-GR" sz="2200" b="1" i="1" dirty="0">
                <a:solidFill>
                  <a:srgbClr val="C00000"/>
                </a:solidFill>
              </a:rPr>
              <a:t> </a:t>
            </a:r>
            <a:r>
              <a:rPr lang="el-GR" sz="2200" dirty="0"/>
              <a:t>(συμμετέχουν στην άμυνα του οργανισμού)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l-GR" sz="2200" b="1" i="1" u="sng" dirty="0" smtClean="0">
                <a:solidFill>
                  <a:srgbClr val="002060"/>
                </a:solidFill>
              </a:rPr>
              <a:t>Κύτταρα </a:t>
            </a:r>
            <a:r>
              <a:rPr lang="en-US" sz="2200" b="1" i="1" u="sng" dirty="0" smtClean="0">
                <a:solidFill>
                  <a:srgbClr val="002060"/>
                </a:solidFill>
              </a:rPr>
              <a:t>Merkel</a:t>
            </a:r>
            <a:r>
              <a:rPr lang="el-GR" sz="2200" b="1" i="1" u="sng" dirty="0" smtClean="0">
                <a:solidFill>
                  <a:srgbClr val="002060"/>
                </a:solidFill>
              </a:rPr>
              <a:t> </a:t>
            </a:r>
            <a:r>
              <a:rPr lang="el-GR" sz="2200" dirty="0"/>
              <a:t>(νευρικά κύτταρα</a:t>
            </a:r>
            <a:r>
              <a:rPr lang="el-GR" sz="2200" dirty="0" smtClean="0"/>
              <a:t>)</a:t>
            </a:r>
          </a:p>
          <a:p>
            <a:pPr algn="just">
              <a:buFont typeface="Wingdings" pitchFamily="2" charset="2"/>
              <a:buChar char="v"/>
              <a:defRPr/>
            </a:pPr>
            <a:endParaRPr lang="el-GR" sz="2000" dirty="0" smtClean="0"/>
          </a:p>
          <a:p>
            <a:pPr algn="just">
              <a:defRPr/>
            </a:pPr>
            <a:endParaRPr lang="el-GR" sz="2000" dirty="0"/>
          </a:p>
          <a:p>
            <a:pPr algn="just">
              <a:buFont typeface="Wingdings" pitchFamily="2" charset="2"/>
              <a:buChar char="v"/>
              <a:defRPr/>
            </a:pPr>
            <a:endParaRPr lang="el-GR" sz="20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0" r="30000"/>
          <a:stretch/>
        </p:blipFill>
        <p:spPr>
          <a:xfrm>
            <a:off x="5369024" y="1476317"/>
            <a:ext cx="2877716" cy="47320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7904" y="155679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Νεκρά κερατινοκύτταρα</a:t>
            </a:r>
            <a:endParaRPr lang="el-GR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87924" y="3385107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Κύτταρα </a:t>
            </a:r>
            <a:r>
              <a:rPr lang="en-US" sz="1600" b="1" dirty="0" err="1" smtClean="0"/>
              <a:t>Langherhans</a:t>
            </a:r>
            <a:endParaRPr lang="el-GR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24808" y="4016619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/>
              <a:t>Κ</a:t>
            </a:r>
            <a:r>
              <a:rPr lang="el-GR" sz="1600" b="1" dirty="0" smtClean="0"/>
              <a:t>ερατινοκύτταρα</a:t>
            </a:r>
            <a:endParaRPr lang="el-GR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63888" y="508518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/>
              <a:t>Μ</a:t>
            </a:r>
            <a:r>
              <a:rPr lang="el-GR" sz="1600" b="1" dirty="0" smtClean="0"/>
              <a:t>ελανινοκύτταρα</a:t>
            </a:r>
            <a:endParaRPr lang="el-GR" sz="1600" b="1" dirty="0"/>
          </a:p>
        </p:txBody>
      </p:sp>
      <p:cxnSp>
        <p:nvCxnSpPr>
          <p:cNvPr id="11" name="Ευθεία γραμμή σύνδεσης 10"/>
          <p:cNvCxnSpPr/>
          <p:nvPr/>
        </p:nvCxnSpPr>
        <p:spPr>
          <a:xfrm>
            <a:off x="4680012" y="1770165"/>
            <a:ext cx="11161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4788024" y="3573016"/>
            <a:ext cx="1080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 flipH="1">
            <a:off x="5148064" y="4201285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εία γραμμή σύνδεσης 22"/>
          <p:cNvCxnSpPr/>
          <p:nvPr/>
        </p:nvCxnSpPr>
        <p:spPr>
          <a:xfrm>
            <a:off x="5274491" y="5258183"/>
            <a:ext cx="12781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Ορθογώνιο 24"/>
          <p:cNvSpPr/>
          <p:nvPr/>
        </p:nvSpPr>
        <p:spPr>
          <a:xfrm>
            <a:off x="5436096" y="5661248"/>
            <a:ext cx="28443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800" u="sng" dirty="0">
                <a:hlinkClick r:id="rId3"/>
              </a:rPr>
              <a:t>https://www.researchgate.net/publication/348644834/figure/fig3/AS:985826624303105@1612050791904/Schematic-representation-of-epidermis-layer-of-human-skin.png</a:t>
            </a:r>
            <a:endParaRPr lang="el-GR" sz="800" dirty="0"/>
          </a:p>
          <a:p>
            <a:r>
              <a:rPr lang="el-G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3595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51216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l-GR" sz="2800" b="1" dirty="0" smtClean="0"/>
              <a:t>Η επιδερμίδα:  </a:t>
            </a:r>
            <a:br>
              <a:rPr lang="el-GR" sz="2800" b="1" dirty="0" smtClean="0"/>
            </a:br>
            <a:r>
              <a:rPr lang="el-GR" sz="2800" b="1" dirty="0" smtClean="0"/>
              <a:t> </a:t>
            </a:r>
            <a:r>
              <a:rPr lang="el-GR" sz="2300" b="1" i="1" u="sng" dirty="0" smtClean="0">
                <a:solidFill>
                  <a:srgbClr val="C00000"/>
                </a:solidFill>
              </a:rPr>
              <a:t>Στερείται αγγείων </a:t>
            </a:r>
            <a:br>
              <a:rPr lang="el-GR" sz="2300" b="1" i="1" u="sng" dirty="0" smtClean="0">
                <a:solidFill>
                  <a:srgbClr val="C00000"/>
                </a:solidFill>
              </a:rPr>
            </a:br>
            <a:r>
              <a:rPr lang="el-GR" sz="2300" b="1" i="1" u="sng" dirty="0" smtClean="0">
                <a:solidFill>
                  <a:srgbClr val="C00000"/>
                </a:solidFill>
              </a:rPr>
              <a:t>Η </a:t>
            </a:r>
            <a:r>
              <a:rPr lang="el-GR" sz="2300" b="1" i="1" u="sng" dirty="0">
                <a:solidFill>
                  <a:srgbClr val="C00000"/>
                </a:solidFill>
              </a:rPr>
              <a:t>θρέψη των κυττάρων</a:t>
            </a:r>
            <a:r>
              <a:rPr lang="el-GR" sz="2300" dirty="0"/>
              <a:t> της επιδερμίδας γίνεται</a:t>
            </a:r>
            <a:r>
              <a:rPr lang="en-US" sz="2300" dirty="0"/>
              <a:t> </a:t>
            </a:r>
            <a:r>
              <a:rPr lang="el-GR" sz="2300" dirty="0"/>
              <a:t>μέσω των τριχοειδών αγγείων του </a:t>
            </a:r>
            <a:r>
              <a:rPr lang="el-GR" sz="2300" dirty="0" smtClean="0"/>
              <a:t>χορίου δια μέσου της βασικής μεμβράνης.</a:t>
            </a:r>
            <a:endParaRPr lang="el-GR" sz="2800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6" r="15537"/>
          <a:stretch/>
        </p:blipFill>
        <p:spPr>
          <a:xfrm>
            <a:off x="1660352" y="2227264"/>
            <a:ext cx="2741985" cy="3638162"/>
          </a:xfrm>
        </p:spPr>
      </p:pic>
      <p:sp>
        <p:nvSpPr>
          <p:cNvPr id="7" name="Ορθογώνιο 6"/>
          <p:cNvSpPr/>
          <p:nvPr/>
        </p:nvSpPr>
        <p:spPr>
          <a:xfrm>
            <a:off x="1043608" y="6082565"/>
            <a:ext cx="49685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https://www.istockphoto.com/it/vettoriale/cella-nellepidermide-gm535022805-56902724</a:t>
            </a:r>
            <a:endParaRPr lang="el-GR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4402337" y="5496005"/>
            <a:ext cx="1368152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b="1" dirty="0" smtClean="0"/>
              <a:t>Βασική στιβάδα</a:t>
            </a:r>
            <a:endParaRPr lang="el-GR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8064" y="5197394"/>
            <a:ext cx="1296144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b="1" dirty="0" smtClean="0"/>
              <a:t>Κύτταρα</a:t>
            </a:r>
            <a:r>
              <a:rPr lang="el-GR" dirty="0" smtClean="0"/>
              <a:t> </a:t>
            </a:r>
            <a:r>
              <a:rPr lang="en-US" sz="1200" b="1" dirty="0" smtClean="0"/>
              <a:t>Merkel</a:t>
            </a:r>
            <a:endParaRPr lang="el-GR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12160" y="2303174"/>
            <a:ext cx="252028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l-GR" sz="2000" b="1" dirty="0" smtClean="0">
                <a:solidFill>
                  <a:srgbClr val="002060"/>
                </a:solidFill>
              </a:rPr>
              <a:t>Προσφέρει μηχανική ανθεκτικότητα</a:t>
            </a:r>
            <a:r>
              <a:rPr lang="el-GR" sz="2000" b="1" dirty="0">
                <a:solidFill>
                  <a:srgbClr val="002060"/>
                </a:solidFill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</a:rPr>
              <a:t>και σταθερή σύνδεση με το υποκείμενο χόριο.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l-GR" sz="2000" b="1" dirty="0" smtClean="0">
                <a:solidFill>
                  <a:srgbClr val="002060"/>
                </a:solidFill>
              </a:rPr>
              <a:t>Παίζει σημαντικό ρόλο στην  ανταλλαγή ουσιών </a:t>
            </a:r>
            <a:r>
              <a:rPr lang="el-GR" sz="2000" b="1" dirty="0" smtClean="0">
                <a:solidFill>
                  <a:srgbClr val="002060"/>
                </a:solidFill>
              </a:rPr>
              <a:t>μεταξύ </a:t>
            </a:r>
            <a:r>
              <a:rPr lang="el-GR" sz="2000" b="1" dirty="0" smtClean="0">
                <a:solidFill>
                  <a:srgbClr val="002060"/>
                </a:solidFill>
              </a:rPr>
              <a:t>χορίου και επιδερμίδας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1480332" y="5433967"/>
            <a:ext cx="360040" cy="132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60232" y="1700808"/>
            <a:ext cx="1512168" cy="64633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Η βασική μεμβράνη:</a:t>
            </a:r>
            <a:endParaRPr lang="el-GR" b="1" dirty="0"/>
          </a:p>
        </p:txBody>
      </p:sp>
      <p:sp>
        <p:nvSpPr>
          <p:cNvPr id="4" name="Δεξιό άγκιστρο 3"/>
          <p:cNvSpPr/>
          <p:nvPr/>
        </p:nvSpPr>
        <p:spPr>
          <a:xfrm>
            <a:off x="4356618" y="5496005"/>
            <a:ext cx="45719" cy="33903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288" y="5566726"/>
            <a:ext cx="1008112" cy="46166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b="1" dirty="0" smtClean="0"/>
              <a:t>Βασική μεμβράνη</a:t>
            </a:r>
            <a:endParaRPr lang="el-GR" sz="1200" b="1" dirty="0"/>
          </a:p>
        </p:txBody>
      </p:sp>
      <p:cxnSp>
        <p:nvCxnSpPr>
          <p:cNvPr id="13" name="Ευθεία γραμμή σύνδεσης 12"/>
          <p:cNvCxnSpPr/>
          <p:nvPr/>
        </p:nvCxnSpPr>
        <p:spPr>
          <a:xfrm>
            <a:off x="1187624" y="5773004"/>
            <a:ext cx="576064" cy="620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18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6206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b="1" i="1" u="sng" dirty="0" smtClean="0">
                <a:solidFill>
                  <a:srgbClr val="C00000"/>
                </a:solidFill>
              </a:rPr>
              <a:t>Η διαδικασία της κερατινοποίησης είναι:</a:t>
            </a:r>
            <a:endParaRPr lang="el-GR" sz="2800" b="1" i="1" u="sng" dirty="0">
              <a:solidFill>
                <a:srgbClr val="C0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406" y="1628801"/>
            <a:ext cx="406606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170216"/>
            <a:ext cx="37804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l-GR" sz="2000" dirty="0" smtClean="0"/>
              <a:t>Η </a:t>
            </a:r>
            <a:r>
              <a:rPr lang="el-GR" sz="2000" b="1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γέννηση</a:t>
            </a:r>
            <a:r>
              <a:rPr lang="el-GR" sz="2000" dirty="0" smtClean="0"/>
              <a:t> των κερατινοκυττάρων στη βασική στιβάδα.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l-GR" sz="2000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000" dirty="0" smtClean="0"/>
              <a:t>Η </a:t>
            </a:r>
            <a:r>
              <a:rPr lang="el-GR" sz="2000" b="1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διαφοροποίηση</a:t>
            </a:r>
            <a:r>
              <a:rPr lang="el-GR" sz="2000" dirty="0" smtClean="0"/>
              <a:t> τους και η </a:t>
            </a:r>
            <a:r>
              <a:rPr lang="el-GR" sz="2000" b="1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μετανάστευση</a:t>
            </a:r>
            <a:r>
              <a:rPr lang="el-GR" sz="2000" dirty="0"/>
              <a:t> </a:t>
            </a:r>
            <a:r>
              <a:rPr lang="el-GR" sz="2000" dirty="0" smtClean="0"/>
              <a:t>τους από την βασική στη μαλπιγιανή και έπειτα στην κοκκώδη στιβάδα.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l-GR" sz="2000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000" dirty="0" smtClean="0"/>
              <a:t>Τέλος η </a:t>
            </a:r>
            <a:r>
              <a:rPr lang="el-GR" sz="2000" b="1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αποβολή</a:t>
            </a:r>
            <a:r>
              <a:rPr lang="el-GR" sz="2000" dirty="0" smtClean="0"/>
              <a:t> τους από την κεράτινη.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000" dirty="0" smtClean="0"/>
              <a:t>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l-GR" sz="2000" dirty="0" smtClean="0"/>
              <a:t>Ο χρόνος που διαρκεί αυτή η διαδικασία είναι περίπου 28-30 ημέρες.</a:t>
            </a:r>
          </a:p>
          <a:p>
            <a:pPr marL="285750" indent="-285750">
              <a:buFont typeface="Wingdings" pitchFamily="2" charset="2"/>
              <a:buChar char="ü"/>
            </a:pPr>
            <a:endParaRPr lang="el-GR" dirty="0" smtClean="0"/>
          </a:p>
          <a:p>
            <a:pPr marL="285750" indent="-285750">
              <a:buFont typeface="Wingdings" pitchFamily="2" charset="2"/>
              <a:buChar char="ü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828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043608" y="1628800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hlinkClick r:id="rId2" action="ppaction://hlinkfile"/>
              </a:rPr>
              <a:t>http</a:t>
            </a:r>
            <a:r>
              <a:rPr lang="en-US" sz="1200" dirty="0">
                <a:hlinkClick r:id="rId2" action="ppaction://hlinkfile"/>
              </a:rPr>
              <a:t>://ebooks.edu.gr/ebooks/v/pdf/8547/4602/24-0582-01_Sygchroni-Aisthitiki_G-EPAL_Vivlio-Mathiti/</a:t>
            </a:r>
            <a:endParaRPr lang="el-GR" sz="1200" dirty="0" smtClean="0">
              <a:hlinkClick r:id="rId2" action="ppaction://hlinkfile"/>
            </a:endParaRPr>
          </a:p>
          <a:p>
            <a:pPr algn="just"/>
            <a:endParaRPr lang="el-GR" sz="1200" dirty="0" smtClean="0">
              <a:hlinkClick r:id="rId2" action="ppaction://hlinkfile"/>
            </a:endParaRPr>
          </a:p>
          <a:p>
            <a:pPr algn="just"/>
            <a:r>
              <a:rPr lang="en-US" sz="1200" dirty="0" smtClean="0">
                <a:hlinkClick r:id="rId2" action="ppaction://hlinkfile"/>
              </a:rPr>
              <a:t>file:///C:/Users/user/Desktop/24-0417_Dermatologia_G-EPAL_Vivlio-Mathiti.pdf</a:t>
            </a:r>
            <a:endParaRPr lang="el-GR" sz="1200" dirty="0" smtClean="0"/>
          </a:p>
          <a:p>
            <a:pPr algn="just"/>
            <a:endParaRPr lang="el-GR" sz="1200" dirty="0" smtClean="0"/>
          </a:p>
          <a:p>
            <a:pPr algn="just"/>
            <a:r>
              <a:rPr lang="en-US" sz="1200" dirty="0">
                <a:hlinkClick r:id="rId3"/>
              </a:rPr>
              <a:t>http://</a:t>
            </a:r>
            <a:r>
              <a:rPr lang="en-US" sz="1200" dirty="0" smtClean="0">
                <a:hlinkClick r:id="rId3"/>
              </a:rPr>
              <a:t>physiology.med.uoa.gr/fileadmin/physiology.med.uoa.gr/uploads/Parousiaseis/Antoniou/1.pdf</a:t>
            </a:r>
            <a:endParaRPr lang="el-GR" sz="1200" dirty="0" smtClean="0"/>
          </a:p>
          <a:p>
            <a:pPr algn="just"/>
            <a:endParaRPr lang="el-GR" dirty="0" smtClean="0"/>
          </a:p>
          <a:p>
            <a:pPr algn="just"/>
            <a:r>
              <a:rPr lang="el-GR" b="1" u="sng" dirty="0" smtClean="0"/>
              <a:t>ΕΙΚΟΝΕΣ</a:t>
            </a:r>
          </a:p>
          <a:p>
            <a:pPr algn="just"/>
            <a:r>
              <a:rPr lang="en-US" sz="1200" dirty="0">
                <a:hlinkClick r:id="rId4"/>
              </a:rPr>
              <a:t>https://</a:t>
            </a:r>
            <a:r>
              <a:rPr lang="en-US" sz="1200" dirty="0" smtClean="0">
                <a:hlinkClick r:id="rId4"/>
              </a:rPr>
              <a:t>player.slideplayer.gr/16/4870046/data/images/img1.jpg</a:t>
            </a:r>
            <a:endParaRPr lang="el-GR" sz="1200" dirty="0" smtClean="0"/>
          </a:p>
          <a:p>
            <a:pPr algn="just"/>
            <a:endParaRPr lang="el-GR" sz="1200" dirty="0"/>
          </a:p>
          <a:p>
            <a:pPr algn="just"/>
            <a:r>
              <a:rPr lang="en-US" sz="1200" dirty="0">
                <a:hlinkClick r:id="rId5"/>
              </a:rPr>
              <a:t>https://</a:t>
            </a:r>
            <a:r>
              <a:rPr lang="en-US" sz="1200" dirty="0" smtClean="0">
                <a:hlinkClick r:id="rId5"/>
              </a:rPr>
              <a:t>player.slideplayer.gr/11/3095276/data/images/img11.jpg</a:t>
            </a:r>
            <a:endParaRPr lang="el-GR" sz="1200" dirty="0" smtClean="0"/>
          </a:p>
          <a:p>
            <a:pPr algn="just"/>
            <a:endParaRPr lang="el-GR" sz="1200" dirty="0"/>
          </a:p>
          <a:p>
            <a:pPr algn="just"/>
            <a:r>
              <a:rPr lang="el-GR" sz="1200" u="sng" dirty="0">
                <a:hlinkClick r:id="rId6"/>
              </a:rPr>
              <a:t>https://www.researchgate.net/publication/348644834/figure/fig3/AS:985826624303105@1612050791904/Schematic-representation-of-epidermis-layer-of-human-skin.png</a:t>
            </a:r>
            <a:endParaRPr lang="el-GR" sz="1200" u="sng" dirty="0"/>
          </a:p>
          <a:p>
            <a:pPr algn="just"/>
            <a:endParaRPr lang="el-GR" dirty="0"/>
          </a:p>
          <a:p>
            <a:pPr algn="just"/>
            <a:r>
              <a:rPr lang="en-US" sz="1200" dirty="0" smtClean="0">
                <a:hlinkClick r:id="rId7"/>
              </a:rPr>
              <a:t>https</a:t>
            </a:r>
            <a:r>
              <a:rPr lang="en-US" sz="1200" dirty="0">
                <a:hlinkClick r:id="rId7"/>
              </a:rPr>
              <a:t>://</a:t>
            </a:r>
            <a:r>
              <a:rPr lang="en-US" sz="1200" dirty="0" smtClean="0">
                <a:hlinkClick r:id="rId7"/>
              </a:rPr>
              <a:t>www.istockphoto.com/it/vettoriale/cella-nellepidermide-gm535022805-56902724</a:t>
            </a:r>
            <a:endParaRPr lang="el-GR" sz="1200" dirty="0" smtClean="0"/>
          </a:p>
          <a:p>
            <a:pPr algn="just"/>
            <a:endParaRPr lang="el-GR" dirty="0"/>
          </a:p>
          <a:p>
            <a:pPr algn="just"/>
            <a:endParaRPr lang="el-G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115616" y="11247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/>
              <a:t>ΠΗΓΕΣ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54805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Εξώφυλλο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224</Words>
  <Application>Microsoft Office PowerPoint</Application>
  <PresentationFormat>Προβολή στην οθόνη (4:3)</PresentationFormat>
  <Paragraphs>66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Η επιδερμίδα</vt:lpstr>
      <vt:lpstr>Οι στιβάδες της επιδερμίδας είναι:</vt:lpstr>
      <vt:lpstr>Η επιδερμίδα αποτελείται:</vt:lpstr>
      <vt:lpstr>Η επιδερμίδα:    Στερείται αγγείων  Η θρέψη των κυττάρων της επιδερμίδας γίνεται μέσω των τριχοειδών αγγείων του χορίου δια μέσου της βασικής μεμβράνης.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επιδερμίδα</dc:title>
  <dc:creator>Μαριτίνα Μαγουλάκη</dc:creator>
  <cp:lastModifiedBy>magoulakimaritina4@gmail.com</cp:lastModifiedBy>
  <cp:revision>10</cp:revision>
  <dcterms:created xsi:type="dcterms:W3CDTF">2022-09-19T12:32:23Z</dcterms:created>
  <dcterms:modified xsi:type="dcterms:W3CDTF">2022-09-20T11:47:39Z</dcterms:modified>
</cp:coreProperties>
</file>